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312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5E7630B-31E8-4172-90C0-0B150ABA030F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3244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D120D37-902D-431B-8D04-F37B069F4C2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33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4CEA9A-B9A9-4F63-963E-18DA4D9D52D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96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7B50CE-7F92-4695-A0B7-DF06456A7A1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52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C9D8D0-1A38-4AE8-8A59-FAC03A65C8B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42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6A3637-DCE2-4410-B149-4706A360FA1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71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7064BE-DB6D-4CB4-8F09-F54112C221C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0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239DAD-B0CC-40A8-9844-A1872C689F3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66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9113" y="1936750"/>
            <a:ext cx="2949575" cy="241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21088" y="1936750"/>
            <a:ext cx="2949575" cy="241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0F0171-CBF7-47DE-B12B-52EB2F05E40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96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1C3F55-3AB5-4839-A451-26E1969762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95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76214A-FBD5-4373-AB3E-B3D28D251AD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80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9A5D07-07F5-4D91-8DF9-86B20C5FA98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06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7462D8-DC8F-47B7-9DE5-F8B24CC227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09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FFD5CB-CE76-4409-8C1F-180CA5B3E8B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2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5F613-FDA7-43E5-B8AC-962C119B95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37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9304A7-FCF2-43EC-9598-3174665AEF7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57775" y="1781175"/>
            <a:ext cx="1512888" cy="25701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9113" y="1781175"/>
            <a:ext cx="4386262" cy="2570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6AB9B712-CAA4-4998-AF6E-E4F0215819E5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7B0C41-44CB-40E3-9E3D-F9D32F3ED52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57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27D393-49A6-4A56-8A15-E5B9473C4D7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07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033461-53B5-4987-BF3B-E82A36B13B4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65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29B38F-C70F-4CD6-BBAC-A91263B534F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58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EF85CD-CF8D-45F6-A4B3-017521CC75A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47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007361-BFF6-44FB-9741-2D02D2BD450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45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E6B8FD-E578-49FE-9303-84D1046BAFE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28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040686-AD8A-46DE-B919-D1958D6619F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53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76BEDC-7FAD-474B-BBF4-0262B0C9E56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00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A8D843-96A1-4246-9A7D-DEA4D4704EF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75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859DE2-49B0-44EF-B115-845FB50EDEA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97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9E4BE2-2C75-4065-9952-6C99DE3EBF3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71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34175" y="1604963"/>
            <a:ext cx="2160588" cy="45259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49238" y="1604963"/>
            <a:ext cx="6332537" cy="45259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16AF0DC-4D98-4F89-91E3-629380965107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F050B4-C040-4D9F-A9DA-1DA73369C93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0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04E03F-6E55-4A03-8687-AEAE27E83D0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29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72485A-EF14-4AB9-A39E-D106BD41AF5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57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942904-66CF-4625-BC3D-30149AE5EA0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62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68D46C-ED66-44E7-A079-768C0434449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26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6F946D-49E6-4B8F-BADE-B7CF97448E8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00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8EA42911-0A21-4800-A26F-1A2608323E52}" type="datetime1">
              <a:rPr lang="it-IT" smtClean="0"/>
              <a:pPr lvl="0"/>
              <a:t>06/07/2019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887E0E-E87B-46EA-A373-91C012046A4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0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ftr" sz="quarter" idx="3"/>
          </p:nvPr>
        </p:nvSpPr>
        <p:spPr>
          <a:xfrm>
            <a:off x="3108959" y="6378120"/>
            <a:ext cx="2925719" cy="34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8B8B8B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EA42911-0A21-4800-A26F-1A2608323E52}" type="datetime1">
              <a:rPr lang="it-IT"/>
              <a:pPr lvl="0"/>
              <a:t>2019/7/6</a:t>
            </a:fld>
            <a:endParaRPr lang="it-IT"/>
          </a:p>
        </p:txBody>
      </p:sp>
      <p:sp>
        <p:nvSpPr>
          <p:cNvPr id="4" name="Holder 4"/>
          <p:cNvSpPr txBox="1">
            <a:spLocks noGrp="1"/>
          </p:cNvSpPr>
          <p:nvPr>
            <p:ph type="sldNum" sz="quarter" idx="4"/>
          </p:nvPr>
        </p:nvSpPr>
        <p:spPr>
          <a:xfrm>
            <a:off x="6583679" y="6378120"/>
            <a:ext cx="2102760" cy="34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8B8B8B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F17F26C-FB24-4D68-82E6-70BF4D9EE763}" type="slidenum">
              <a:t>‹N›</a:t>
            </a:fld>
            <a:endParaRPr lang="it-IT"/>
          </a:p>
        </p:txBody>
      </p:sp>
      <p:sp>
        <p:nvSpPr>
          <p:cNvPr id="5" name="Segnaposto titolo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it-IT" sz="1800" b="0" i="0" u="none" strike="noStrike" kern="1200" spc="0">
          <a:ln>
            <a:noFill/>
          </a:ln>
          <a:latin typeface="Calibri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it-IT" sz="1800" b="0" i="0" u="none" strike="noStrike" kern="1200" spc="0">
          <a:ln>
            <a:noFill/>
          </a:ln>
          <a:latin typeface="Calibri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519479" y="1780920"/>
            <a:ext cx="5953320" cy="3146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</a:t>
            </a:r>
          </a:p>
        </p:txBody>
      </p:sp>
      <p:sp>
        <p:nvSpPr>
          <p:cNvPr id="3" name="Holder 3"/>
          <p:cNvSpPr txBox="1">
            <a:spLocks noGrp="1"/>
          </p:cNvSpPr>
          <p:nvPr>
            <p:ph type="body" idx="1"/>
          </p:nvPr>
        </p:nvSpPr>
        <p:spPr>
          <a:xfrm>
            <a:off x="519479" y="1936080"/>
            <a:ext cx="6051240" cy="2415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it-IT"/>
              <a:t>Fate clic per modificare il formato del testo della struttura</a:t>
            </a:r>
          </a:p>
          <a:p>
            <a:pPr lvl="1"/>
            <a:r>
              <a:rPr lang="it-IT"/>
              <a:t>Secondo livello struttura</a:t>
            </a:r>
          </a:p>
          <a:p>
            <a:pPr lvl="2"/>
            <a:r>
              <a:rPr lang="it-IT"/>
              <a:t>Terzo livello struttura</a:t>
            </a:r>
          </a:p>
          <a:p>
            <a:pPr lvl="3"/>
            <a:r>
              <a:rPr lang="it-IT"/>
              <a:t>Quarto livello struttura</a:t>
            </a:r>
          </a:p>
          <a:p>
            <a:pPr lvl="4"/>
            <a:r>
              <a:rPr lang="it-IT"/>
              <a:t>Quinto livello struttura</a:t>
            </a:r>
          </a:p>
          <a:p>
            <a:pPr lvl="5"/>
            <a:r>
              <a:rPr lang="it-IT"/>
              <a:t>Sesto livello struttura</a:t>
            </a:r>
          </a:p>
          <a:p>
            <a:pPr lvl="6"/>
            <a:r>
              <a:rPr lang="it-IT"/>
              <a:t>Settimo livello struttura</a:t>
            </a:r>
          </a:p>
          <a:p>
            <a:pPr lvl="7"/>
            <a:r>
              <a:rPr lang="it-IT"/>
              <a:t>Ottavo livello struttura</a:t>
            </a:r>
          </a:p>
          <a:p>
            <a:pPr lvl="8"/>
            <a:r>
              <a:rPr lang="it-IT"/>
              <a:t>Nono livello struttura</a:t>
            </a:r>
          </a:p>
        </p:txBody>
      </p:sp>
      <p:sp>
        <p:nvSpPr>
          <p:cNvPr id="4" name="Holder 4"/>
          <p:cNvSpPr txBox="1">
            <a:spLocks noGrp="1"/>
          </p:cNvSpPr>
          <p:nvPr>
            <p:ph type="ftr" sz="quarter" idx="3"/>
          </p:nvPr>
        </p:nvSpPr>
        <p:spPr>
          <a:xfrm>
            <a:off x="3108959" y="6378120"/>
            <a:ext cx="2925719" cy="34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Holder 5"/>
          <p:cNvSpPr txBox="1">
            <a:spLocks noGrp="1"/>
          </p:cNvSpPr>
          <p:nvPr>
            <p:ph type="dt" sz="half" idx="2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8B8B8B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AB9B712-CAA4-4998-AF6E-E4F0215819E5}" type="datetime1">
              <a:rPr lang="it-IT"/>
              <a:pPr lvl="0"/>
              <a:t>2019/7/6</a:t>
            </a:fld>
            <a:endParaRPr lang="it-IT"/>
          </a:p>
        </p:txBody>
      </p:sp>
      <p:sp>
        <p:nvSpPr>
          <p:cNvPr id="6" name="Holder 6"/>
          <p:cNvSpPr txBox="1">
            <a:spLocks noGrp="1"/>
          </p:cNvSpPr>
          <p:nvPr>
            <p:ph type="sldNum" sz="quarter" idx="4"/>
          </p:nvPr>
        </p:nvSpPr>
        <p:spPr>
          <a:xfrm>
            <a:off x="6583679" y="6378120"/>
            <a:ext cx="2102760" cy="34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8B8B8B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4062FAA-6CA9-498C-BF48-CC3A327E7ADF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it-IT" sz="19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Microsoft YaHei" pitchFamily="2"/>
          <a:cs typeface="Century Gothic" pitchFamily="2"/>
        </a:defRPr>
      </a:lvl1pPr>
    </p:titleStyle>
    <p:bodyStyle>
      <a:lvl1pPr marL="0" marR="0" lvl="0" indent="0" rtl="0" hangingPunct="0">
        <a:buNone/>
        <a:tabLst/>
        <a:defRPr lang="it-IT" sz="1900" b="0" i="0" u="none" strike="noStrike" spc="0">
          <a:solidFill>
            <a:srgbClr val="FFFFFF"/>
          </a:solidFill>
          <a:latin typeface="Century Gothic" pitchFamily="18"/>
          <a:cs typeface="Century Gothic"/>
        </a:defRPr>
      </a:lvl1pPr>
      <a:lvl2pPr marL="0" marR="0" lvl="1" indent="0" rtl="0" hangingPunct="0">
        <a:buSzPct val="75000"/>
        <a:buFont typeface="StarSymbol"/>
        <a:buChar char="–"/>
        <a:tabLst/>
        <a:defRPr lang="it-IT" sz="1900" b="0" i="0" u="none" strike="noStrike" spc="0">
          <a:solidFill>
            <a:srgbClr val="FFFFFF"/>
          </a:solidFill>
          <a:latin typeface="Century Gothic" pitchFamily="18"/>
          <a:cs typeface="Century Gothic"/>
        </a:defRPr>
      </a:lvl2pPr>
      <a:lvl3pPr marL="0" marR="0" lvl="2" indent="0" rtl="0" hangingPunct="0">
        <a:buSzPct val="45000"/>
        <a:buFont typeface="StarSymbol"/>
        <a:buChar char="●"/>
        <a:tabLst/>
        <a:defRPr lang="it-IT" sz="1900" b="0" i="0" u="none" strike="noStrike" spc="0">
          <a:solidFill>
            <a:srgbClr val="FFFFFF"/>
          </a:solidFill>
          <a:latin typeface="Century Gothic" pitchFamily="18"/>
          <a:cs typeface="Century Gothic"/>
        </a:defRPr>
      </a:lvl3pPr>
      <a:lvl4pPr marL="0" marR="0" lvl="3" indent="0" rtl="0" hangingPunct="0">
        <a:buSzPct val="75000"/>
        <a:buFont typeface="StarSymbol"/>
        <a:buChar char="–"/>
        <a:tabLst/>
        <a:defRPr lang="it-IT" sz="1900" b="0" i="0" u="none" strike="noStrike" spc="0">
          <a:solidFill>
            <a:srgbClr val="FFFFFF"/>
          </a:solidFill>
          <a:latin typeface="Century Gothic" pitchFamily="18"/>
          <a:cs typeface="Century Gothic"/>
        </a:defRPr>
      </a:lvl4pPr>
      <a:lvl5pPr marL="0" marR="0" lvl="4" indent="0" rtl="0" hangingPunct="0">
        <a:buSzPct val="45000"/>
        <a:buFont typeface="StarSymbol"/>
        <a:buChar char="●"/>
        <a:tabLst/>
        <a:defRPr lang="it-IT" sz="1900" b="0" i="0" u="none" strike="noStrike" spc="0">
          <a:solidFill>
            <a:srgbClr val="FFFFFF"/>
          </a:solidFill>
          <a:latin typeface="Century Gothic" pitchFamily="18"/>
          <a:cs typeface="Century Gothic"/>
        </a:defRPr>
      </a:lvl5pPr>
      <a:lvl6pPr marL="0" marR="0" lvl="5" indent="0" rtl="0" hangingPunct="0">
        <a:buSzPct val="45000"/>
        <a:buFont typeface="StarSymbol"/>
        <a:buChar char="●"/>
        <a:tabLst/>
        <a:defRPr lang="it-IT" sz="1900" b="0" i="0" u="none" strike="noStrike" spc="0">
          <a:solidFill>
            <a:srgbClr val="FFFFFF"/>
          </a:solidFill>
          <a:latin typeface="Century Gothic" pitchFamily="18"/>
          <a:cs typeface="Century Gothic"/>
        </a:defRPr>
      </a:lvl6pPr>
      <a:lvl7pPr marL="0" marR="0" lvl="6" indent="0" rtl="0" hangingPunct="0">
        <a:buSzPct val="45000"/>
        <a:buFont typeface="StarSymbol"/>
        <a:buChar char="●"/>
        <a:tabLst/>
        <a:defRPr lang="it-IT" sz="1900" b="0" i="0" u="none" strike="noStrike" spc="0">
          <a:solidFill>
            <a:srgbClr val="FFFFFF"/>
          </a:solidFill>
          <a:latin typeface="Century Gothic" pitchFamily="18"/>
          <a:cs typeface="Century Gothic"/>
        </a:defRPr>
      </a:lvl7pPr>
      <a:lvl8pPr marL="0" marR="0" lvl="7" indent="0" rtl="0" hangingPunct="0">
        <a:buSzPct val="45000"/>
        <a:buFont typeface="StarSymbol"/>
        <a:buChar char="●"/>
        <a:tabLst/>
        <a:defRPr lang="it-IT" sz="1900" b="0" i="0" u="none" strike="noStrike" spc="0">
          <a:solidFill>
            <a:srgbClr val="FFFFFF"/>
          </a:solidFill>
          <a:latin typeface="Century Gothic" pitchFamily="18"/>
          <a:cs typeface="Century Gothic"/>
        </a:defRPr>
      </a:lvl8pPr>
      <a:lvl9pPr marL="0" marR="0" lvl="8" indent="0" rtl="0" hangingPunct="0">
        <a:buSzPct val="45000"/>
        <a:buFont typeface="StarSymbol"/>
        <a:buChar char="●"/>
        <a:tabLst/>
        <a:defRPr lang="it-IT" sz="1900" b="0" i="0" u="none" strike="noStrike" spc="0">
          <a:solidFill>
            <a:srgbClr val="FFFFFF"/>
          </a:solidFill>
          <a:latin typeface="Century Gothic" pitchFamily="18"/>
          <a:cs typeface="Century Gothic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1285919" cy="83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248760" y="2089439"/>
            <a:ext cx="8646120" cy="1145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</a:t>
            </a:r>
          </a:p>
        </p:txBody>
      </p:sp>
      <p:sp>
        <p:nvSpPr>
          <p:cNvPr id="5" name="Holder 4"/>
          <p:cNvSpPr txBox="1">
            <a:spLocks noGrp="1"/>
          </p:cNvSpPr>
          <p:nvPr>
            <p:ph type="ftr" sz="quarter" idx="3"/>
          </p:nvPr>
        </p:nvSpPr>
        <p:spPr>
          <a:xfrm>
            <a:off x="3108959" y="6378120"/>
            <a:ext cx="2925719" cy="34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Holder 5"/>
          <p:cNvSpPr txBox="1">
            <a:spLocks noGrp="1"/>
          </p:cNvSpPr>
          <p:nvPr>
            <p:ph type="dt" sz="half" idx="2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l" rtl="0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8B8B8B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16AF0DC-4D98-4F89-91E3-629380965107}" type="datetime1">
              <a:rPr lang="it-IT"/>
              <a:pPr lvl="0"/>
              <a:t>2019/7/6</a:t>
            </a:fld>
            <a:endParaRPr lang="it-IT"/>
          </a:p>
        </p:txBody>
      </p:sp>
      <p:sp>
        <p:nvSpPr>
          <p:cNvPr id="7" name="Holder 6"/>
          <p:cNvSpPr txBox="1">
            <a:spLocks noGrp="1"/>
          </p:cNvSpPr>
          <p:nvPr>
            <p:ph type="sldNum" sz="quarter" idx="4"/>
          </p:nvPr>
        </p:nvSpPr>
        <p:spPr>
          <a:xfrm>
            <a:off x="6583679" y="6378120"/>
            <a:ext cx="2102760" cy="342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8B8B8B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282384F-8D1F-41A5-A2C1-389D38CB3447}" type="slidenum">
              <a:t>‹N›</a:t>
            </a:fld>
            <a:endParaRPr lang="it-IT"/>
          </a:p>
        </p:txBody>
      </p:sp>
      <p:sp>
        <p:nvSpPr>
          <p:cNvPr id="8" name="Segnaposto testo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it-IT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it-IT" sz="1800" b="0" i="0" u="none" strike="noStrike" kern="1200" spc="0">
          <a:ln>
            <a:noFill/>
          </a:ln>
          <a:latin typeface="Calibri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hyades.it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29.jp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28.jpg"/><Relationship Id="rId9" Type="http://schemas.openxmlformats.org/officeDocument/2006/relationships/image" Target="../media/image14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4360" y="6236280"/>
            <a:ext cx="523799" cy="52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1760" y="690480"/>
            <a:ext cx="3774600" cy="2595600"/>
          </a:xfrm>
          <a:custGeom>
            <a:avLst/>
            <a:gdLst>
              <a:gd name="f0" fmla="val 0"/>
              <a:gd name="f1" fmla="val 3342386"/>
              <a:gd name="f2" fmla="val 2162810"/>
              <a:gd name="f3" fmla="val 432562"/>
              <a:gd name="f4" fmla="val 2595372"/>
              <a:gd name="f5" fmla="val 377494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775075" h="2595879">
                <a:moveTo>
                  <a:pt x="f1" y="f0"/>
                </a:moveTo>
                <a:lnTo>
                  <a:pt x="f0" y="f0"/>
                </a:lnTo>
                <a:lnTo>
                  <a:pt x="f0" y="f2"/>
                </a:lnTo>
                <a:lnTo>
                  <a:pt x="f3" y="f4"/>
                </a:lnTo>
                <a:lnTo>
                  <a:pt x="f5" y="f4"/>
                </a:lnTo>
                <a:lnTo>
                  <a:pt x="f5" y="f3"/>
                </a:lnTo>
                <a:lnTo>
                  <a:pt x="f1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1760" y="690480"/>
            <a:ext cx="3774600" cy="2595600"/>
          </a:xfrm>
          <a:custGeom>
            <a:avLst/>
            <a:gdLst>
              <a:gd name="f0" fmla="val 0"/>
              <a:gd name="f1" fmla="val 3342386"/>
              <a:gd name="f2" fmla="val 3774948"/>
              <a:gd name="f3" fmla="val 432562"/>
              <a:gd name="f4" fmla="val 2595372"/>
              <a:gd name="f5" fmla="val 216281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775075" h="2595879">
                <a:moveTo>
                  <a:pt x="f0" y="f0"/>
                </a:moveTo>
                <a:lnTo>
                  <a:pt x="f1" y="f0"/>
                </a:lnTo>
                <a:lnTo>
                  <a:pt x="f2" y="f3"/>
                </a:lnTo>
                <a:lnTo>
                  <a:pt x="f2" y="f4"/>
                </a:lnTo>
                <a:lnTo>
                  <a:pt x="f3" y="f4"/>
                </a:lnTo>
                <a:lnTo>
                  <a:pt x="f0" y="f5"/>
                </a:lnTo>
                <a:lnTo>
                  <a:pt x="f0" y="f0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7120" y="891359"/>
            <a:ext cx="3139199" cy="2216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55039" y="5937119"/>
            <a:ext cx="1294559" cy="18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100" b="1" i="1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Con il Patrocinio di</a:t>
            </a:r>
          </a:p>
        </p:txBody>
      </p:sp>
      <p:sp>
        <p:nvSpPr>
          <p:cNvPr id="8" name="object 8"/>
          <p:cNvSpPr/>
          <p:nvPr/>
        </p:nvSpPr>
        <p:spPr>
          <a:xfrm>
            <a:off x="6595920" y="6682680"/>
            <a:ext cx="883080" cy="13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Ist. nauticoVenier</a:t>
            </a:r>
          </a:p>
        </p:txBody>
      </p:sp>
      <p:sp>
        <p:nvSpPr>
          <p:cNvPr id="9" name="object 9"/>
          <p:cNvSpPr/>
          <p:nvPr/>
        </p:nvSpPr>
        <p:spPr>
          <a:xfrm>
            <a:off x="5011560" y="6682680"/>
            <a:ext cx="648720" cy="13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Assomorosini</a:t>
            </a:r>
          </a:p>
        </p:txBody>
      </p:sp>
      <p:sp>
        <p:nvSpPr>
          <p:cNvPr id="10" name="object 10"/>
          <p:cNvSpPr/>
          <p:nvPr/>
        </p:nvSpPr>
        <p:spPr>
          <a:xfrm>
            <a:off x="3352320" y="6635519"/>
            <a:ext cx="879119" cy="13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Guardia Costiera</a:t>
            </a:r>
          </a:p>
        </p:txBody>
      </p:sp>
      <p:sp>
        <p:nvSpPr>
          <p:cNvPr id="11" name="object 11"/>
          <p:cNvSpPr/>
          <p:nvPr/>
        </p:nvSpPr>
        <p:spPr>
          <a:xfrm>
            <a:off x="681120" y="6265079"/>
            <a:ext cx="339480" cy="434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8440" y="6251399"/>
            <a:ext cx="3592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00" y="6361200"/>
            <a:ext cx="347040" cy="234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60240" y="6306480"/>
            <a:ext cx="347040" cy="35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05720" y="6318360"/>
            <a:ext cx="638280" cy="35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17160" y="6452640"/>
            <a:ext cx="359280" cy="24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2960" y="3719160"/>
            <a:ext cx="1949760" cy="62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24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4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HYADES</a:t>
            </a:r>
          </a:p>
        </p:txBody>
      </p:sp>
      <p:sp>
        <p:nvSpPr>
          <p:cNvPr id="18" name="object 18"/>
          <p:cNvSpPr/>
          <p:nvPr/>
        </p:nvSpPr>
        <p:spPr>
          <a:xfrm>
            <a:off x="2116440" y="4565520"/>
            <a:ext cx="5425200" cy="31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Quaranta </a:t>
            </a:r>
            <a:r>
              <a:rPr lang="it-IT" sz="18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Ruggenti: Giro d’Italia in Barca a Vela</a:t>
            </a:r>
          </a:p>
        </p:txBody>
      </p:sp>
      <p:sp>
        <p:nvSpPr>
          <p:cNvPr id="19" name="object 19"/>
          <p:cNvSpPr/>
          <p:nvPr/>
        </p:nvSpPr>
        <p:spPr>
          <a:xfrm>
            <a:off x="474480" y="6701760"/>
            <a:ext cx="760319" cy="13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Marina Militare</a:t>
            </a:r>
          </a:p>
        </p:txBody>
      </p:sp>
      <p:sp>
        <p:nvSpPr>
          <p:cNvPr id="20" name="object 20"/>
          <p:cNvSpPr/>
          <p:nvPr/>
        </p:nvSpPr>
        <p:spPr>
          <a:xfrm>
            <a:off x="8242200" y="6696360"/>
            <a:ext cx="667800" cy="13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Lega Navale</a:t>
            </a:r>
          </a:p>
        </p:txBody>
      </p:sp>
      <p:sp>
        <p:nvSpPr>
          <p:cNvPr id="21" name="object 21"/>
          <p:cNvSpPr/>
          <p:nvPr/>
        </p:nvSpPr>
        <p:spPr>
          <a:xfrm>
            <a:off x="2154960" y="6271199"/>
            <a:ext cx="462960" cy="46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21560" y="6722640"/>
            <a:ext cx="291600" cy="13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ANMI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 Verrà organizzata una cerimonia di premi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9144000"/>
              <a:gd name="f2" fmla="val 68580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44000" h="6858000">
                <a:moveTo>
                  <a:pt x="f0" y="f2"/>
                </a:moveTo>
                <a:lnTo>
                  <a:pt x="f1" y="f2"/>
                </a:lnTo>
                <a:lnTo>
                  <a:pt x="f1" y="f0"/>
                </a:lnTo>
                <a:lnTo>
                  <a:pt x="f0" y="f0"/>
                </a:lnTo>
                <a:lnTo>
                  <a:pt x="f0" y="f2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07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200" y="4978080"/>
            <a:ext cx="6635519" cy="50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GLI EVENTI: REGATE &amp; VELEGGIATE</a:t>
            </a:r>
          </a:p>
        </p:txBody>
      </p:sp>
      <p:sp>
        <p:nvSpPr>
          <p:cNvPr id="6" name="object 6"/>
          <p:cNvSpPr/>
          <p:nvPr/>
        </p:nvSpPr>
        <p:spPr>
          <a:xfrm>
            <a:off x="519479" y="951840"/>
            <a:ext cx="6200999" cy="764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69840" rIns="0" bIns="0" anchor="t" anchorCtr="0" compatLnSpc="0">
            <a:spAutoFit/>
          </a:bodyPr>
          <a:lstStyle/>
          <a:p>
            <a:pPr marL="299160" marR="5040" lvl="0" indent="-286560" rtl="0" hangingPunct="0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5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5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Saranno previste delle regate di club organizzate  circoli nautici di cui saremo ospiti durante le nostre  tappe.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519479" y="1780920"/>
            <a:ext cx="5953320" cy="1157400"/>
          </a:xfrm>
        </p:spPr>
        <p:txBody>
          <a:bodyPr tIns="1224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2600" lvl="0">
              <a:spcBef>
                <a:spcPts val="96"/>
              </a:spcBef>
              <a:buNone/>
            </a:pPr>
            <a:r>
              <a:rPr lang="it-IT" sz="1500">
                <a:latin typeface="Wingdings 3" pitchFamily="18"/>
              </a:rPr>
              <a:t></a:t>
            </a:r>
            <a:r>
              <a:rPr lang="it-IT" sz="1500">
                <a:latin typeface="Times New Roman" pitchFamily="18"/>
                <a:cs typeface="Times New Roman" pitchFamily="2"/>
              </a:rPr>
              <a:t> </a:t>
            </a:r>
            <a:r>
              <a:rPr lang="it-IT" sz="1800">
                <a:latin typeface="Calibri" pitchFamily="18"/>
                <a:cs typeface="Times New Roman" pitchFamily="2"/>
              </a:rPr>
              <a:t>Verrà organizzata una cerimonia di premiazione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4294967295"/>
          </p:nvPr>
        </p:nvSpPr>
        <p:spPr>
          <a:xfrm>
            <a:off x="519479" y="1936080"/>
            <a:ext cx="6051240" cy="4615200"/>
          </a:xfrm>
        </p:spPr>
        <p:txBody>
          <a:bodyPr tIns="8892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18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299160" lvl="0" indent="0">
              <a:spcBef>
                <a:spcPts val="700"/>
              </a:spcBef>
              <a:buNone/>
            </a:pPr>
            <a:r>
              <a:rPr lang="it-IT">
                <a:latin typeface="Calibri" pitchFamily="18"/>
              </a:rPr>
              <a:t>per ringraziare l’imbarcazione vincitrice</a:t>
            </a:r>
          </a:p>
          <a:p>
            <a:pPr marL="299160" marR="415440" lvl="0" indent="-286560">
              <a:lnSpc>
                <a:spcPct val="80000"/>
              </a:lnSpc>
              <a:spcBef>
                <a:spcPts val="1054"/>
              </a:spcBef>
              <a:buNone/>
            </a:pPr>
            <a:r>
              <a:rPr lang="it-IT" sz="1500">
                <a:latin typeface="Wingdings 3" pitchFamily="18"/>
              </a:rPr>
              <a:t></a:t>
            </a:r>
            <a:r>
              <a:rPr lang="it-IT" sz="1500">
                <a:latin typeface="Times New Roman" pitchFamily="18"/>
                <a:cs typeface="Times New Roman"/>
              </a:rPr>
              <a:t> </a:t>
            </a:r>
            <a:r>
              <a:rPr lang="it-IT">
                <a:latin typeface="Calibri" pitchFamily="18"/>
                <a:cs typeface="Times New Roman"/>
              </a:rPr>
              <a:t>Yacht Club Punta Ala organizzerà l’8 edizione  della Pink Sailing, una veleggiata tutta al  femminile</a:t>
            </a:r>
          </a:p>
          <a:p>
            <a:pPr marL="12600" marR="415440" lvl="0" indent="-286560">
              <a:spcBef>
                <a:spcPts val="601"/>
              </a:spcBef>
              <a:buNone/>
            </a:pPr>
            <a:r>
              <a:rPr lang="it-IT" sz="1500">
                <a:latin typeface="Wingdings 3" pitchFamily="18"/>
              </a:rPr>
              <a:t></a:t>
            </a:r>
            <a:r>
              <a:rPr lang="it-IT" sz="1500">
                <a:latin typeface="Times New Roman" pitchFamily="18"/>
                <a:cs typeface="Times New Roman"/>
              </a:rPr>
              <a:t> </a:t>
            </a:r>
            <a:r>
              <a:rPr lang="it-IT">
                <a:latin typeface="Calibri" pitchFamily="18"/>
                <a:cs typeface="Times New Roman"/>
              </a:rPr>
              <a:t>Yacht Club Ravenna organizzerà una veleggiata</a:t>
            </a:r>
          </a:p>
          <a:p>
            <a:pPr marL="299160" marR="415440" lvl="0" indent="-286560">
              <a:spcBef>
                <a:spcPts val="601"/>
              </a:spcBef>
              <a:buNone/>
            </a:pPr>
            <a:r>
              <a:rPr lang="it-IT">
                <a:latin typeface="Calibri" pitchFamily="18"/>
                <a:cs typeface="Times New Roman"/>
              </a:rPr>
              <a:t>Ravenna-Cesenatico-Ravenna</a:t>
            </a:r>
          </a:p>
          <a:p>
            <a:pPr marL="299160" marR="401400" lvl="0" indent="-286560">
              <a:spcBef>
                <a:spcPts val="1046"/>
              </a:spcBef>
              <a:buNone/>
              <a:tabLst>
                <a:tab pos="5019840" algn="l"/>
              </a:tabLst>
            </a:pPr>
            <a:r>
              <a:rPr lang="it-IT" sz="1500">
                <a:latin typeface="Wingdings 3" pitchFamily="18"/>
              </a:rPr>
              <a:t></a:t>
            </a:r>
            <a:r>
              <a:rPr lang="it-IT" sz="1500">
                <a:latin typeface="Times New Roman" pitchFamily="18"/>
                <a:cs typeface="Times New Roman"/>
              </a:rPr>
              <a:t>   </a:t>
            </a:r>
            <a:r>
              <a:rPr lang="it-IT">
                <a:latin typeface="Calibri" pitchFamily="18"/>
                <a:cs typeface="Times New Roman"/>
              </a:rPr>
              <a:t>Altre veleggiate sono attualmente in	corso di  programmazione</a:t>
            </a:r>
          </a:p>
        </p:txBody>
      </p:sp>
      <p:sp>
        <p:nvSpPr>
          <p:cNvPr id="9" name="object 9"/>
          <p:cNvSpPr/>
          <p:nvPr/>
        </p:nvSpPr>
        <p:spPr>
          <a:xfrm>
            <a:off x="8450640" y="2962799"/>
            <a:ext cx="684720" cy="912599"/>
          </a:xfrm>
          <a:custGeom>
            <a:avLst/>
            <a:gdLst>
              <a:gd name="f0" fmla="val 0"/>
              <a:gd name="f1" fmla="val 684656"/>
              <a:gd name="f2" fmla="val 91274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85165" h="913129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90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97600" y="3189600"/>
            <a:ext cx="2235960" cy="2981520"/>
          </a:xfrm>
          <a:custGeom>
            <a:avLst/>
            <a:gdLst>
              <a:gd name="f0" fmla="val 0"/>
              <a:gd name="f1" fmla="val 2236343"/>
              <a:gd name="f2" fmla="val 298185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36470" h="2981960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90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11560" y="3285719"/>
            <a:ext cx="1422000" cy="1896480"/>
          </a:xfrm>
          <a:custGeom>
            <a:avLst/>
            <a:gdLst>
              <a:gd name="f0" fmla="val 0"/>
              <a:gd name="f1" fmla="val 1422400"/>
              <a:gd name="f2" fmla="val 189649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22400" h="1896745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90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26399" y="3132720"/>
            <a:ext cx="1308960" cy="1745999"/>
          </a:xfrm>
          <a:custGeom>
            <a:avLst/>
            <a:gdLst>
              <a:gd name="f0" fmla="val 0"/>
              <a:gd name="f1" fmla="val 1309243"/>
              <a:gd name="f2" fmla="val 174574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09370" h="1746250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288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83160" y="3684239"/>
            <a:ext cx="952200" cy="1269720"/>
          </a:xfrm>
          <a:custGeom>
            <a:avLst/>
            <a:gdLst>
              <a:gd name="f0" fmla="val 0"/>
              <a:gd name="f1" fmla="val 952500"/>
              <a:gd name="f2" fmla="val 126999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52500" h="1270000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288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LLABOR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651560" y="1168560"/>
            <a:ext cx="3533400" cy="1158480"/>
          </a:xfrm>
        </p:spPr>
        <p:txBody>
          <a:bodyPr tIns="1332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2600" lvl="0">
              <a:spcBef>
                <a:spcPts val="105"/>
              </a:spcBef>
              <a:buNone/>
            </a:pPr>
            <a:r>
              <a:rPr lang="it-IT" sz="3200" b="1"/>
              <a:t>COLLABORAZIONI</a:t>
            </a:r>
          </a:p>
        </p:txBody>
      </p:sp>
      <p:sp>
        <p:nvSpPr>
          <p:cNvPr id="4" name="object 4"/>
          <p:cNvSpPr/>
          <p:nvPr/>
        </p:nvSpPr>
        <p:spPr>
          <a:xfrm>
            <a:off x="249840" y="2484000"/>
            <a:ext cx="3980160" cy="1672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02479" y="2127240"/>
            <a:ext cx="2998080" cy="320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45720" rIns="0" bIns="0" anchor="t" anchorCtr="0" compatLnSpc="0">
            <a:spAutoFit/>
          </a:bodyPr>
          <a:lstStyle/>
          <a:p>
            <a:pPr marL="12600" marR="5040" lvl="0" indent="0" rtl="0" hangingPunct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2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Tethys è un istituto di  ricerca in biologia  marina, primo  propositore del  santuario dei cetacei.</a:t>
            </a:r>
          </a:p>
          <a:p>
            <a:pPr marL="12600" marR="66600" lvl="0" indent="0" rtl="0" hangingPunct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2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Svolge anche attività  di divulgazione  scientifica, con basi  operative in Italia e in  Grecia.</a:t>
            </a:r>
          </a:p>
        </p:txBody>
      </p:sp>
      <p:sp>
        <p:nvSpPr>
          <p:cNvPr id="6" name="object 6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sa Editrice  specializz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56760" y="2962799"/>
            <a:ext cx="684720" cy="912599"/>
          </a:xfrm>
          <a:custGeom>
            <a:avLst/>
            <a:gdLst>
              <a:gd name="f0" fmla="val 0"/>
              <a:gd name="f1" fmla="val 684656"/>
              <a:gd name="f2" fmla="val 91274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85165" h="913129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90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5160" y="3189600"/>
            <a:ext cx="2235960" cy="2981520"/>
          </a:xfrm>
          <a:custGeom>
            <a:avLst/>
            <a:gdLst>
              <a:gd name="f0" fmla="val 0"/>
              <a:gd name="f1" fmla="val 2236342"/>
              <a:gd name="f2" fmla="val 298185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36470" h="2981960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90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19119" y="3285719"/>
            <a:ext cx="1422000" cy="1896480"/>
          </a:xfrm>
          <a:custGeom>
            <a:avLst/>
            <a:gdLst>
              <a:gd name="f0" fmla="val 0"/>
              <a:gd name="f1" fmla="val 1422400"/>
              <a:gd name="f2" fmla="val 189649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22400" h="1896745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90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32520" y="3132720"/>
            <a:ext cx="1308960" cy="1745999"/>
          </a:xfrm>
          <a:custGeom>
            <a:avLst/>
            <a:gdLst>
              <a:gd name="f0" fmla="val 0"/>
              <a:gd name="f1" fmla="val 1309243"/>
              <a:gd name="f2" fmla="val 174574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09370" h="1746250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288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9279" y="3684239"/>
            <a:ext cx="952200" cy="1269720"/>
          </a:xfrm>
          <a:custGeom>
            <a:avLst/>
            <a:gdLst>
              <a:gd name="f0" fmla="val 0"/>
              <a:gd name="f1" fmla="val 952500"/>
              <a:gd name="f2" fmla="val 126999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52500" h="1270000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288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60800" y="2622240"/>
            <a:ext cx="2653920" cy="698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45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SPONSOR</a:t>
            </a:r>
          </a:p>
        </p:txBody>
      </p:sp>
      <p:sp>
        <p:nvSpPr>
          <p:cNvPr id="10" name="object 10"/>
          <p:cNvSpPr/>
          <p:nvPr/>
        </p:nvSpPr>
        <p:spPr>
          <a:xfrm>
            <a:off x="4572000" y="0"/>
            <a:ext cx="4571640" cy="6857640"/>
          </a:xfrm>
          <a:custGeom>
            <a:avLst/>
            <a:gdLst>
              <a:gd name="f0" fmla="val 0"/>
              <a:gd name="f1" fmla="val 4572000"/>
              <a:gd name="f2" fmla="val 68580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572000" h="6858000">
                <a:moveTo>
                  <a:pt x="f0" y="f2"/>
                </a:moveTo>
                <a:lnTo>
                  <a:pt x="f1" y="f2"/>
                </a:lnTo>
                <a:lnTo>
                  <a:pt x="f1" y="f0"/>
                </a:lnTo>
                <a:lnTo>
                  <a:pt x="f0" y="f0"/>
                </a:lnTo>
                <a:lnTo>
                  <a:pt x="f0" y="f2"/>
                </a:lnTo>
                <a:close/>
              </a:path>
            </a:pathLst>
          </a:custGeom>
          <a:solidFill>
            <a:srgbClr val="136093">
              <a:alpha val="97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0000" y="883799"/>
            <a:ext cx="1851480" cy="57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46040" y="1964520"/>
            <a:ext cx="761759" cy="76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 idx="4294967295"/>
          </p:nvPr>
        </p:nvSpPr>
        <p:spPr>
          <a:xfrm>
            <a:off x="6933599" y="911519"/>
            <a:ext cx="1169280" cy="1158480"/>
          </a:xfrm>
        </p:spPr>
        <p:txBody>
          <a:bodyPr tIns="1332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2600" marR="5040" lvl="0">
              <a:spcBef>
                <a:spcPts val="105"/>
              </a:spcBef>
              <a:buNone/>
            </a:pPr>
            <a:r>
              <a:rPr lang="it-IT" sz="1400">
                <a:latin typeface="Calibri" pitchFamily="18"/>
              </a:rPr>
              <a:t>Casa Editrice  specializzata</a:t>
            </a:r>
          </a:p>
        </p:txBody>
      </p:sp>
      <p:sp>
        <p:nvSpPr>
          <p:cNvPr id="14" name="object 14"/>
          <p:cNvSpPr/>
          <p:nvPr/>
        </p:nvSpPr>
        <p:spPr>
          <a:xfrm>
            <a:off x="6926040" y="1955880"/>
            <a:ext cx="1341360" cy="743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504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Software house  sponsor tecnico e  host del sito </a:t>
            </a:r>
            <a:r>
              <a:rPr lang="it-IT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  <a:hlinkClick r:id="rId6"/>
              </a:rPr>
              <a:t>www.hyades.it</a:t>
            </a:r>
          </a:p>
        </p:txBody>
      </p:sp>
      <p:sp>
        <p:nvSpPr>
          <p:cNvPr id="15" name="object 15"/>
          <p:cNvSpPr/>
          <p:nvPr/>
        </p:nvSpPr>
        <p:spPr>
          <a:xfrm>
            <a:off x="4733640" y="3160800"/>
            <a:ext cx="2163600" cy="53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08479" y="3295800"/>
            <a:ext cx="1564200" cy="743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504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Azienda leader nella  progettazione e  produzione di  attrezzature marine</a:t>
            </a:r>
          </a:p>
        </p:txBody>
      </p:sp>
      <p:sp>
        <p:nvSpPr>
          <p:cNvPr id="17" name="object 17"/>
          <p:cNvSpPr/>
          <p:nvPr/>
        </p:nvSpPr>
        <p:spPr>
          <a:xfrm>
            <a:off x="5352120" y="4460760"/>
            <a:ext cx="1362240" cy="648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08479" y="4530240"/>
            <a:ext cx="1566360" cy="37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5040" lvl="0" indent="0" rtl="0" hangingPunct="0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Catena food di  negozi made in Italy.</a:t>
            </a:r>
          </a:p>
        </p:txBody>
      </p:sp>
      <p:sp>
        <p:nvSpPr>
          <p:cNvPr id="19" name="object 19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 Giro d’Italia in barca a v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7200" y="2624040"/>
            <a:ext cx="2068560" cy="147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12600" marR="5040" lvl="0" indent="1749599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IL  PROGETTO</a:t>
            </a:r>
          </a:p>
        </p:txBody>
      </p:sp>
      <p:sp>
        <p:nvSpPr>
          <p:cNvPr id="4" name="object 4"/>
          <p:cNvSpPr/>
          <p:nvPr/>
        </p:nvSpPr>
        <p:spPr>
          <a:xfrm>
            <a:off x="3489120" y="1532519"/>
            <a:ext cx="360" cy="3198600"/>
          </a:xfrm>
          <a:custGeom>
            <a:avLst/>
            <a:gdLst>
              <a:gd name="f0" fmla="val 0"/>
              <a:gd name="f1" fmla="val 319887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60" h="3199129">
                <a:moveTo>
                  <a:pt x="f0" y="f0"/>
                </a:moveTo>
                <a:lnTo>
                  <a:pt x="f0" y="f1"/>
                </a:lnTo>
              </a:path>
            </a:pathLst>
          </a:custGeom>
          <a:noFill/>
          <a:ln w="198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814200" y="1231200"/>
            <a:ext cx="3704399" cy="1158480"/>
          </a:xfrm>
        </p:spPr>
        <p:txBody>
          <a:bodyPr tIns="1332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2600" lvl="0">
              <a:spcBef>
                <a:spcPts val="105"/>
              </a:spcBef>
              <a:buNone/>
            </a:pPr>
            <a:r>
              <a:rPr lang="it-IT" sz="1600">
                <a:latin typeface="Wingdings 3" pitchFamily="18"/>
              </a:rPr>
              <a:t></a:t>
            </a:r>
            <a:r>
              <a:rPr lang="it-IT" sz="1600">
                <a:latin typeface="Times New Roman" pitchFamily="18"/>
                <a:cs typeface="Times New Roman" pitchFamily="2"/>
              </a:rPr>
              <a:t> </a:t>
            </a:r>
            <a:r>
              <a:rPr lang="it-IT" sz="2000">
                <a:latin typeface="Calibri" pitchFamily="18"/>
                <a:cs typeface="Times New Roman" pitchFamily="2"/>
              </a:rPr>
              <a:t>Giro d’Italia in barca a vela</a:t>
            </a:r>
          </a:p>
        </p:txBody>
      </p:sp>
      <p:sp>
        <p:nvSpPr>
          <p:cNvPr id="6" name="object 6"/>
          <p:cNvSpPr/>
          <p:nvPr/>
        </p:nvSpPr>
        <p:spPr>
          <a:xfrm>
            <a:off x="3814200" y="1536840"/>
            <a:ext cx="4332960" cy="347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4976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1179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Start: Genova l’8 giugno 2020</a:t>
            </a:r>
          </a:p>
          <a:p>
            <a:pPr marL="299160" marR="342360" lvl="0" indent="-286560" rtl="0" hangingPunct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Arrivo: Venezia il 12 settembre  2020</a:t>
            </a:r>
          </a:p>
          <a:p>
            <a:pPr marL="299160" marR="5040" lvl="0" indent="-286560" rtl="0" hangingPunct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15 tappe nei principali porti  turistici e da diporto del mare  Tirreno, Adriatico e Ionio,  passando per le Isole maggiori;  ospiti dei circoli nautici più  prestigiosi e rappresentativi della  costa italiana</a:t>
            </a:r>
          </a:p>
        </p:txBody>
      </p:sp>
      <p:sp>
        <p:nvSpPr>
          <p:cNvPr id="7" name="object 7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98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0880" y="2624040"/>
            <a:ext cx="1784160" cy="147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12600" marR="5040" lvl="0" indent="112464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GLI  OBIETTIVI</a:t>
            </a:r>
          </a:p>
        </p:txBody>
      </p:sp>
      <p:sp>
        <p:nvSpPr>
          <p:cNvPr id="4" name="object 4"/>
          <p:cNvSpPr/>
          <p:nvPr/>
        </p:nvSpPr>
        <p:spPr>
          <a:xfrm>
            <a:off x="3489120" y="1532519"/>
            <a:ext cx="360" cy="3198600"/>
          </a:xfrm>
          <a:custGeom>
            <a:avLst/>
            <a:gdLst>
              <a:gd name="f0" fmla="val 0"/>
              <a:gd name="f1" fmla="val 319887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60" h="3199129">
                <a:moveTo>
                  <a:pt x="f0" y="f0"/>
                </a:moveTo>
                <a:lnTo>
                  <a:pt x="f0" y="f1"/>
                </a:lnTo>
              </a:path>
            </a:pathLst>
          </a:custGeom>
          <a:noFill/>
          <a:ln w="198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4200" y="1231200"/>
            <a:ext cx="4402079" cy="31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CELEBRARE il corso Hyades (1980-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4100760" y="1535760"/>
            <a:ext cx="686880" cy="1158480"/>
          </a:xfrm>
        </p:spPr>
        <p:txBody>
          <a:bodyPr tIns="1332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2600" lvl="0">
              <a:spcBef>
                <a:spcPts val="105"/>
              </a:spcBef>
              <a:buNone/>
            </a:pPr>
            <a:r>
              <a:rPr lang="it-IT" sz="2000">
                <a:latin typeface="Calibri" pitchFamily="18"/>
              </a:rPr>
              <a:t>1983)</a:t>
            </a:r>
          </a:p>
        </p:txBody>
      </p:sp>
      <p:sp>
        <p:nvSpPr>
          <p:cNvPr id="7" name="object 7"/>
          <p:cNvSpPr/>
          <p:nvPr/>
        </p:nvSpPr>
        <p:spPr>
          <a:xfrm>
            <a:off x="3814200" y="1978200"/>
            <a:ext cx="4526640" cy="303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299160" marR="237600" lvl="0" indent="-28656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CONDIVIDERE la nostra passione  per il mare</a:t>
            </a:r>
          </a:p>
          <a:p>
            <a:pPr marL="12600" marR="237600" lvl="0" indent="-286560" rtl="0" hangingPunct="0">
              <a:lnSpc>
                <a:spcPct val="100000"/>
              </a:lnSpc>
              <a:spcBef>
                <a:spcPts val="1074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PROMUOVERE iniziative che</a:t>
            </a:r>
          </a:p>
          <a:p>
            <a:pPr marL="299160" marR="47160" lvl="0" indent="-286560" rtl="0" hangingPunct="0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nobilitino l’amore ed il rispetto per  il mare, LA SUA SALVAGUARDIA E  TUTELA</a:t>
            </a:r>
          </a:p>
          <a:p>
            <a:pPr marL="299160" marR="5040" lvl="0" indent="-286560" rtl="0" hangingPunct="0">
              <a:lnSpc>
                <a:spcPct val="100000"/>
              </a:lnSpc>
              <a:spcBef>
                <a:spcPts val="1086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SENSIBILIZZARE l’opinione pubblica  sul rispetto per l’ecosistema  marino</a:t>
            </a:r>
          </a:p>
        </p:txBody>
      </p:sp>
      <p:sp>
        <p:nvSpPr>
          <p:cNvPr id="8" name="object 8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L GIRO D’IT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7240" y="786240"/>
            <a:ext cx="3606840" cy="495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449960" y="729720"/>
            <a:ext cx="2373840" cy="1157760"/>
          </a:xfrm>
        </p:spPr>
        <p:txBody>
          <a:bodyPr tIns="1260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2600" lvl="0">
              <a:spcBef>
                <a:spcPts val="99"/>
              </a:spcBef>
              <a:buNone/>
            </a:pPr>
            <a:r>
              <a:rPr lang="it-IT" sz="2400">
                <a:latin typeface="Calibri" pitchFamily="18"/>
              </a:rPr>
              <a:t>IL GIRO D’ITALIA</a:t>
            </a:r>
          </a:p>
        </p:txBody>
      </p:sp>
      <p:sp>
        <p:nvSpPr>
          <p:cNvPr id="5" name="object 5"/>
          <p:cNvSpPr/>
          <p:nvPr/>
        </p:nvSpPr>
        <p:spPr>
          <a:xfrm>
            <a:off x="4431960" y="1179360"/>
            <a:ext cx="1716119" cy="4568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88920" rIns="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Genova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Porto Ferraio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Punta Ala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Civitavecchia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Napoli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Cagliari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Palermo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Catania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Roccella Ionica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Taranto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Brindisi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Trani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Ancona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Ravenna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ct val="78000"/>
              <a:buAutoNum type="arabicParenR"/>
              <a:tabLst>
                <a:tab pos="355680" algn="l"/>
                <a:tab pos="356400" algn="l"/>
              </a:tabLst>
              <a:defRPr sz="1800"/>
            </a:pPr>
            <a:r>
              <a:rPr lang="it-IT" sz="1400" b="0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Venezia</a:t>
            </a:r>
          </a:p>
        </p:txBody>
      </p:sp>
      <p:sp>
        <p:nvSpPr>
          <p:cNvPr id="6" name="object 6"/>
          <p:cNvSpPr/>
          <p:nvPr/>
        </p:nvSpPr>
        <p:spPr>
          <a:xfrm>
            <a:off x="762120" y="914400"/>
            <a:ext cx="3281400" cy="4800240"/>
          </a:xfrm>
          <a:custGeom>
            <a:avLst/>
            <a:gdLst>
              <a:gd name="f0" fmla="val 0"/>
              <a:gd name="f1" fmla="val 4800600"/>
              <a:gd name="f2" fmla="val 354863"/>
              <a:gd name="f3" fmla="val 3281172"/>
              <a:gd name="f4" fmla="val 4445762"/>
              <a:gd name="f5" fmla="val 2926334"/>
              <a:gd name="f6" fmla="val 35483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281679" h="4800600">
                <a:moveTo>
                  <a:pt x="f2" y="f0"/>
                </a:moveTo>
                <a:lnTo>
                  <a:pt x="f3" y="f0"/>
                </a:lnTo>
                <a:lnTo>
                  <a:pt x="f3" y="f4"/>
                </a:lnTo>
                <a:lnTo>
                  <a:pt x="f5" y="f1"/>
                </a:lnTo>
                <a:lnTo>
                  <a:pt x="f0" y="f1"/>
                </a:lnTo>
                <a:lnTo>
                  <a:pt x="f0" y="f6"/>
                </a:lnTo>
                <a:lnTo>
                  <a:pt x="f2" y="f0"/>
                </a:lnTo>
                <a:close/>
              </a:path>
            </a:pathLst>
          </a:custGeom>
          <a:noFill/>
          <a:ln w="1512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LI  EV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924200" y="2624040"/>
            <a:ext cx="1320480" cy="1475999"/>
          </a:xfrm>
        </p:spPr>
        <p:txBody>
          <a:bodyPr tIns="1332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2600" marR="5040" lvl="0" indent="660960">
              <a:spcBef>
                <a:spcPts val="105"/>
              </a:spcBef>
              <a:buNone/>
            </a:pPr>
            <a:r>
              <a:rPr lang="it-IT" sz="3200" b="1"/>
              <a:t>GLI  EVENTI</a:t>
            </a:r>
          </a:p>
        </p:txBody>
      </p:sp>
      <p:sp>
        <p:nvSpPr>
          <p:cNvPr id="4" name="object 4"/>
          <p:cNvSpPr/>
          <p:nvPr/>
        </p:nvSpPr>
        <p:spPr>
          <a:xfrm>
            <a:off x="3489120" y="1532519"/>
            <a:ext cx="360" cy="3198600"/>
          </a:xfrm>
          <a:custGeom>
            <a:avLst/>
            <a:gdLst>
              <a:gd name="f0" fmla="val 0"/>
              <a:gd name="f1" fmla="val 319887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60" h="3199129">
                <a:moveTo>
                  <a:pt x="f0" y="f0"/>
                </a:moveTo>
                <a:lnTo>
                  <a:pt x="f0" y="f1"/>
                </a:lnTo>
              </a:path>
            </a:pathLst>
          </a:custGeom>
          <a:noFill/>
          <a:ln w="198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4200" y="1993680"/>
            <a:ext cx="4489200" cy="2559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299160" marR="95760" lvl="0" indent="-28656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Presentazione del progetto al 59°  Salone Nautico di Genova</a:t>
            </a:r>
          </a:p>
          <a:p>
            <a:pPr marL="12600" marR="95760" lvl="0" indent="-286560" rtl="0" hangingPunct="0">
              <a:lnSpc>
                <a:spcPct val="100000"/>
              </a:lnSpc>
              <a:spcBef>
                <a:spcPts val="1074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Eventi musicali/ serate culturali ad</a:t>
            </a:r>
          </a:p>
          <a:p>
            <a:pPr marL="299160" marR="95760" lvl="0" indent="-286560" rtl="0" hangingPunct="0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ogni tappa</a:t>
            </a:r>
          </a:p>
          <a:p>
            <a:pPr marL="12600" marR="95760" lvl="0" indent="-286560" rtl="0" hangingPunct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Conferenze stampa</a:t>
            </a:r>
          </a:p>
          <a:p>
            <a:pPr marL="12600" marR="95760" lvl="0" indent="-286560" rtl="0" hangingPunct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Regate/veleggiate di circolo</a:t>
            </a:r>
          </a:p>
        </p:txBody>
      </p:sp>
      <p:sp>
        <p:nvSpPr>
          <p:cNvPr id="6" name="object 6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294967295"/>
          </p:nvPr>
        </p:nvSpPr>
        <p:spPr>
          <a:xfrm>
            <a:off x="618480" y="4702680"/>
            <a:ext cx="7906679" cy="4538880"/>
          </a:xfrm>
        </p:spPr>
        <p:txBody>
          <a:bodyPr wrap="square" tIns="1260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2600" marR="5040" lvl="0" indent="0" algn="ctr">
              <a:spcBef>
                <a:spcPts val="99"/>
              </a:spcBef>
              <a:spcAft>
                <a:spcPts val="0"/>
              </a:spcAft>
              <a:buNone/>
            </a:pPr>
            <a:r>
              <a:rPr lang="it-IT">
                <a:latin typeface="Calibri" pitchFamily="18"/>
              </a:rPr>
              <a:t>PRESENTAZIONE PROGETTO HYADES AL  59° SALONE NAUTICO DI GENOVA</a:t>
            </a:r>
          </a:p>
        </p:txBody>
      </p:sp>
      <p:sp>
        <p:nvSpPr>
          <p:cNvPr id="3" name="object 3"/>
          <p:cNvSpPr/>
          <p:nvPr/>
        </p:nvSpPr>
        <p:spPr>
          <a:xfrm>
            <a:off x="248760" y="2089439"/>
            <a:ext cx="7678800" cy="101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240" rIns="0" bIns="0" anchor="t" anchorCtr="0" compatLnSpc="0">
            <a:spAutoFit/>
          </a:bodyPr>
          <a:lstStyle/>
          <a:p>
            <a:pPr marL="299160" marR="5040" lvl="0" indent="-286560" rtl="0" hangingPunct="0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75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75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200" b="1" i="0" u="none" strike="noStrike" kern="1200" spc="0">
                <a:ln>
                  <a:noFill/>
                </a:ln>
                <a:solidFill>
                  <a:srgbClr val="0E486E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Sabato 21 Settembre 2019 presenteremo il progetto  HYADES Quaranta Ruggenti al Teatro del Mare durante  il 59° Salone Internazionale di Genova</a:t>
            </a:r>
          </a:p>
        </p:txBody>
      </p:sp>
      <p:sp>
        <p:nvSpPr>
          <p:cNvPr id="4" name="object 4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200" y="4514040"/>
            <a:ext cx="5670360" cy="1506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GLI EVENTI:</a:t>
            </a:r>
          </a:p>
          <a:p>
            <a:pPr marL="12600" marR="5040" lvl="0" indent="0" rtl="0" hangingPunct="0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PROGETTO MUSICALE «ONDA  SU ONDA»</a:t>
            </a:r>
          </a:p>
        </p:txBody>
      </p:sp>
      <p:sp>
        <p:nvSpPr>
          <p:cNvPr id="4" name="object 4"/>
          <p:cNvSpPr/>
          <p:nvPr/>
        </p:nvSpPr>
        <p:spPr>
          <a:xfrm>
            <a:off x="402480" y="998280"/>
            <a:ext cx="7916760" cy="2145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299160" marR="219240" lvl="0" indent="-286560" algn="just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Per alcune tappe saranno previsti dei «salotti in musica» con  buffet/apericena organizzati dal famoso interprete e autore  musicale Bruno Conte.</a:t>
            </a:r>
          </a:p>
          <a:p>
            <a:pPr marL="0" marR="219240" lvl="0" indent="-286560" algn="just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endParaRPr lang="it-IT" sz="2400" b="0" i="0" u="none" strike="noStrike" kern="1200" spc="0">
              <a:ln>
                <a:noFill/>
              </a:ln>
              <a:solidFill>
                <a:srgbClr val="FFFFFF"/>
              </a:solidFill>
              <a:latin typeface="Times New Roman" pitchFamily="18"/>
              <a:ea typeface="Microsoft YaHei" pitchFamily="2"/>
              <a:cs typeface="Times New Roman" pitchFamily="2"/>
            </a:endParaRPr>
          </a:p>
          <a:p>
            <a:pPr marL="299160" marR="5040" lvl="0" indent="-286560" algn="just" rtl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I momenti musicali saranno intervallati da interventi di scrittori-  velisti, giornalisti, ospiti illustri del settore.</a:t>
            </a:r>
          </a:p>
        </p:txBody>
      </p:sp>
      <p:sp>
        <p:nvSpPr>
          <p:cNvPr id="5" name="object 5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rranno organizzate almeno due conferenze stampa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9144000"/>
              <a:gd name="f2" fmla="val 68580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44000" h="6858000">
                <a:moveTo>
                  <a:pt x="f0" y="f2"/>
                </a:moveTo>
                <a:lnTo>
                  <a:pt x="f1" y="f2"/>
                </a:lnTo>
                <a:lnTo>
                  <a:pt x="f1" y="f0"/>
                </a:lnTo>
                <a:lnTo>
                  <a:pt x="f0" y="f0"/>
                </a:lnTo>
                <a:lnTo>
                  <a:pt x="f0" y="f2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07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200" y="4734360"/>
            <a:ext cx="4826880" cy="1005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0600" rIns="0" bIns="0" anchor="t" anchorCtr="0" compatLnSpc="0">
            <a:spAutoFit/>
          </a:bodyPr>
          <a:lstStyle/>
          <a:p>
            <a:pPr marL="12600" marR="5040" lvl="0" indent="0" rtl="0" hangingPunct="0">
              <a:lnSpc>
                <a:spcPct val="100000"/>
              </a:lnSpc>
              <a:spcBef>
                <a:spcPts val="241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GLI EVENTI: CONFERENZE  STAMPA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592200" y="1728360"/>
            <a:ext cx="6816240" cy="1158480"/>
          </a:xfrm>
        </p:spPr>
        <p:txBody>
          <a:bodyPr tIns="1332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2600" lvl="0">
              <a:spcBef>
                <a:spcPts val="105"/>
              </a:spcBef>
              <a:buNone/>
            </a:pPr>
            <a:r>
              <a:rPr lang="it-IT" sz="2000">
                <a:latin typeface="Calibri" pitchFamily="18"/>
              </a:rPr>
              <a:t>Verranno organizzate almeno due conferenze stampa:</a:t>
            </a:r>
          </a:p>
        </p:txBody>
      </p:sp>
      <p:sp>
        <p:nvSpPr>
          <p:cNvPr id="7" name="object 7"/>
          <p:cNvSpPr/>
          <p:nvPr/>
        </p:nvSpPr>
        <p:spPr>
          <a:xfrm>
            <a:off x="592200" y="2170440"/>
            <a:ext cx="7665480" cy="106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299160" marR="5040" lvl="0" indent="-28656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>
                <a:tab pos="668159" algn="l"/>
              </a:tabLst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		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una nel giorno della partenza della regata connesso ad un  evento musicale di più ampio respiro</a:t>
            </a:r>
          </a:p>
          <a:p>
            <a:pPr marL="12600" marR="5040" lvl="0" indent="-286560" rtl="0" hangingPunct="0">
              <a:lnSpc>
                <a:spcPct val="100000"/>
              </a:lnSpc>
              <a:spcBef>
                <a:spcPts val="1074"/>
              </a:spcBef>
              <a:spcAft>
                <a:spcPts val="0"/>
              </a:spcAft>
              <a:buNone/>
              <a:tabLst>
                <a:tab pos="381599" algn="l"/>
              </a:tabLst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Una nel giorno dell’arrivo a compimento del progetto</a:t>
            </a:r>
          </a:p>
        </p:txBody>
      </p:sp>
      <p:sp>
        <p:nvSpPr>
          <p:cNvPr id="8" name="object 8"/>
          <p:cNvSpPr/>
          <p:nvPr/>
        </p:nvSpPr>
        <p:spPr>
          <a:xfrm>
            <a:off x="8450640" y="2962799"/>
            <a:ext cx="684720" cy="912599"/>
          </a:xfrm>
          <a:custGeom>
            <a:avLst/>
            <a:gdLst>
              <a:gd name="f0" fmla="val 0"/>
              <a:gd name="f1" fmla="val 684656"/>
              <a:gd name="f2" fmla="val 91274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685165" h="913129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90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97600" y="3189600"/>
            <a:ext cx="2235960" cy="2981520"/>
          </a:xfrm>
          <a:custGeom>
            <a:avLst/>
            <a:gdLst>
              <a:gd name="f0" fmla="val 0"/>
              <a:gd name="f1" fmla="val 2236343"/>
              <a:gd name="f2" fmla="val 298185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36470" h="2981960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90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11560" y="3285719"/>
            <a:ext cx="1422000" cy="1896480"/>
          </a:xfrm>
          <a:custGeom>
            <a:avLst/>
            <a:gdLst>
              <a:gd name="f0" fmla="val 0"/>
              <a:gd name="f1" fmla="val 1422400"/>
              <a:gd name="f2" fmla="val 189649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22400" h="1896745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90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26399" y="3132720"/>
            <a:ext cx="1308960" cy="1745999"/>
          </a:xfrm>
          <a:custGeom>
            <a:avLst/>
            <a:gdLst>
              <a:gd name="f0" fmla="val 0"/>
              <a:gd name="f1" fmla="val 1309243"/>
              <a:gd name="f2" fmla="val 174574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09370" h="1746250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288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83160" y="3684239"/>
            <a:ext cx="952200" cy="1269720"/>
          </a:xfrm>
          <a:custGeom>
            <a:avLst/>
            <a:gdLst>
              <a:gd name="f0" fmla="val 0"/>
              <a:gd name="f1" fmla="val 952500"/>
              <a:gd name="f2" fmla="val 126999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52500" h="1270000">
                <a:moveTo>
                  <a:pt x="f1" y="f0"/>
                </a:moveTo>
                <a:lnTo>
                  <a:pt x="f0" y="f2"/>
                </a:lnTo>
              </a:path>
            </a:pathLst>
          </a:custGeom>
          <a:noFill/>
          <a:ln w="28800">
            <a:solidFill>
              <a:srgbClr val="FFFFFF"/>
            </a:solidFill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9439" y="4856040"/>
            <a:ext cx="4758840" cy="136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12600" marR="0" lvl="0" indent="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9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GLI EVENTI:</a:t>
            </a:r>
          </a:p>
          <a:p>
            <a:pPr marL="12600" marR="0" lvl="0" indent="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9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RISPETTO DELL’ECOSISTEMA</a:t>
            </a:r>
          </a:p>
          <a:p>
            <a:pPr marL="12600" marR="0" lvl="0" indent="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9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MARINO</a:t>
            </a:r>
          </a:p>
        </p:txBody>
      </p:sp>
      <p:sp>
        <p:nvSpPr>
          <p:cNvPr id="4" name="object 4"/>
          <p:cNvSpPr/>
          <p:nvPr/>
        </p:nvSpPr>
        <p:spPr>
          <a:xfrm>
            <a:off x="375480" y="1358640"/>
            <a:ext cx="6190200" cy="198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0" rIns="0" bIns="0" anchor="t" anchorCtr="0" compatLnSpc="0">
            <a:spAutoFit/>
          </a:bodyPr>
          <a:lstStyle/>
          <a:p>
            <a:pPr marL="299160" marR="6840" lvl="0" indent="-286560" rtl="0" hangingPunct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La nostra barca portabandiera sarà “Sound of  Silence” (two – 43’armato a cutter e con 4 posti  disponibili)</a:t>
            </a:r>
          </a:p>
          <a:p>
            <a:pPr marL="299160" marR="5040" lvl="0" indent="-286560" rtl="0" hangingPunct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Wingdings 3" pitchFamily="2"/>
              </a:rPr>
              <a:t></a:t>
            </a: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 pitchFamily="18"/>
                <a:ea typeface="Microsoft YaHei" pitchFamily="2"/>
                <a:cs typeface="Century Gothic" pitchFamily="2"/>
              </a:rPr>
              <a:t>Durante i periodi di sosta nei vari yacht club e  circoli velici, porti.. Sound of Silence sarà aperta  a chi vorrà visitarla e conoscere il progetto</a:t>
            </a:r>
          </a:p>
        </p:txBody>
      </p:sp>
      <p:sp>
        <p:nvSpPr>
          <p:cNvPr id="5" name="object 5"/>
          <p:cNvSpPr/>
          <p:nvPr/>
        </p:nvSpPr>
        <p:spPr>
          <a:xfrm>
            <a:off x="684359" y="6509160"/>
            <a:ext cx="231120" cy="29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2120" y="6469200"/>
            <a:ext cx="254160" cy="32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7400" y="6527160"/>
            <a:ext cx="298440" cy="20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24080" y="6501240"/>
            <a:ext cx="273960" cy="28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5080" y="6509160"/>
            <a:ext cx="478080" cy="2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66960" y="6594480"/>
            <a:ext cx="260280" cy="17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28600" y="6429600"/>
            <a:ext cx="412560" cy="411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58840" y="6452640"/>
            <a:ext cx="382320" cy="382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definit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definit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468</Words>
  <Application>Microsoft Office PowerPoint</Application>
  <PresentationFormat>Presentazione su schermo (4:3)</PresentationFormat>
  <Paragraphs>75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Predefinito</vt:lpstr>
      <vt:lpstr>Predefinito 1</vt:lpstr>
      <vt:lpstr>Predefinito 2</vt:lpstr>
      <vt:lpstr>Presentazione standard di PowerPoint</vt:lpstr>
      <vt:lpstr> Giro d’Italia in barca a vela</vt:lpstr>
      <vt:lpstr>1983)</vt:lpstr>
      <vt:lpstr>IL GIRO D’ITALIA</vt:lpstr>
      <vt:lpstr>GLI  EVENTI</vt:lpstr>
      <vt:lpstr>Presentazione standard di PowerPoint</vt:lpstr>
      <vt:lpstr>Presentazione standard di PowerPoint</vt:lpstr>
      <vt:lpstr>Verranno organizzate almeno due conferenze stampa:</vt:lpstr>
      <vt:lpstr>Presentazione standard di PowerPoint</vt:lpstr>
      <vt:lpstr> Verrà organizzata una cerimonia di premiazione</vt:lpstr>
      <vt:lpstr>COLLABORAZIONI</vt:lpstr>
      <vt:lpstr>Casa Editrice  specializzata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gsquared</dc:creator>
  <cp:lastModifiedBy>HP Inc.</cp:lastModifiedBy>
  <cp:revision>1</cp:revision>
  <dcterms:modified xsi:type="dcterms:W3CDTF">2019-07-06T08:18:12Z</dcterms:modified>
</cp:coreProperties>
</file>